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455" autoAdjust="0"/>
  </p:normalViewPr>
  <p:slideViewPr>
    <p:cSldViewPr snapToGrid="0" snapToObjects="1">
      <p:cViewPr varScale="1">
        <p:scale>
          <a:sx n="76" d="100"/>
          <a:sy n="76" d="100"/>
        </p:scale>
        <p:origin x="-20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5C2A2-7EC7-E94A-BD32-A28CECB629D0}" type="datetimeFigureOut">
              <a:rPr lang="en-US" smtClean="0"/>
              <a:t>3/26/15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1BFD4-DB69-2F46-8A48-98A4E015F5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0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happy to be here, presenting on…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did the work for this presentation under Jeff and Charlie, but much less than that done by the </a:t>
            </a:r>
            <a:r>
              <a:rPr lang="en-US" baseline="0" dirty="0" err="1" smtClean="0"/>
              <a:t>PEDSnet</a:t>
            </a:r>
            <a:r>
              <a:rPr lang="en-US" baseline="0" dirty="0" smtClean="0"/>
              <a:t> collaborators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264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Again, per week. High number of</a:t>
            </a:r>
            <a:r>
              <a:rPr lang="en-US" baseline="0" dirty="0" smtClean="0"/>
              <a:t> comments is great.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favorites and most commented…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Other issues tackled: case sensitivity, </a:t>
            </a:r>
            <a:r>
              <a:rPr lang="en-US" baseline="0" dirty="0" err="1" smtClean="0"/>
              <a:t>timezone</a:t>
            </a:r>
            <a:r>
              <a:rPr lang="en-US" baseline="0" dirty="0" smtClean="0"/>
              <a:t> support, data transfer feedback, data quality code </a:t>
            </a:r>
            <a:r>
              <a:rPr lang="en-US" baseline="0" dirty="0" err="1" smtClean="0"/>
              <a:t>dbms</a:t>
            </a:r>
            <a:r>
              <a:rPr lang="en-US" baseline="0" dirty="0" smtClean="0"/>
              <a:t> compatibility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Favorite comment: 721 words about stable person identifiers from Charlie Bailey, and it starts with…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60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Again, typical periodicity,</a:t>
            </a:r>
            <a:r>
              <a:rPr lang="en-US" baseline="0" dirty="0" smtClean="0"/>
              <a:t> but rising; good.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 example of commit list from internal </a:t>
            </a:r>
            <a:r>
              <a:rPr lang="en-US" baseline="0" dirty="0" err="1" smtClean="0"/>
              <a:t>PEDSnet</a:t>
            </a:r>
            <a:r>
              <a:rPr lang="en-US" baseline="0" dirty="0" smtClean="0"/>
              <a:t> CDM to </a:t>
            </a:r>
            <a:r>
              <a:rPr lang="en-US" baseline="0" dirty="0" err="1" smtClean="0"/>
              <a:t>PCORnet</a:t>
            </a:r>
            <a:r>
              <a:rPr lang="en-US" baseline="0" dirty="0" smtClean="0"/>
              <a:t> CDM transformation code.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 example commit change view.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90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Didn’t report on PRs, b/c its more advanced, but here’s an example from an internal DCC repo.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Comment, PR, changes: documentation and code changes at the same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36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have nothing to disclose.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383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I’ll talk about…</a:t>
            </a:r>
          </a:p>
          <a:p>
            <a:endParaRPr lang="en-US" dirty="0" smtClean="0"/>
          </a:p>
          <a:p>
            <a:r>
              <a:rPr lang="en-US" dirty="0" smtClean="0"/>
              <a:t>What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PEDSnet</a:t>
            </a:r>
            <a:r>
              <a:rPr lang="en-US" baseline="0" dirty="0" smtClean="0"/>
              <a:t>? What data quality predicted? What is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? How did we use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, did it work? Future…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Jump right in.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15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Familiarity</a:t>
            </a:r>
            <a:r>
              <a:rPr lang="en-US" baseline="0" dirty="0" smtClean="0"/>
              <a:t> check: heard of </a:t>
            </a:r>
            <a:r>
              <a:rPr lang="en-US" baseline="0" dirty="0" err="1" smtClean="0"/>
              <a:t>PEDSnet</a:t>
            </a:r>
            <a:r>
              <a:rPr lang="en-US" baseline="0" dirty="0" smtClean="0"/>
              <a:t>? working on </a:t>
            </a:r>
            <a:r>
              <a:rPr lang="en-US" baseline="0" dirty="0" err="1" smtClean="0"/>
              <a:t>PEDSnet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PCORnet</a:t>
            </a:r>
            <a:r>
              <a:rPr lang="en-US" baseline="0" dirty="0" smtClean="0"/>
              <a:t> CDRN, all about children.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Baby so sad b/c aggregating data from 8 hospitals with ~70 (dancing?) collaborators.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500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Fantastic potential for research.</a:t>
            </a:r>
          </a:p>
          <a:p>
            <a:endParaRPr lang="en-US" dirty="0" smtClean="0"/>
          </a:p>
          <a:p>
            <a:r>
              <a:rPr lang="en-US" dirty="0" smtClean="0"/>
              <a:t>Currently aggregating and making data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25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Great</a:t>
            </a:r>
            <a:r>
              <a:rPr lang="en-US" baseline="0" dirty="0" smtClean="0"/>
              <a:t> potential; many potential problems.</a:t>
            </a:r>
          </a:p>
          <a:p>
            <a:endParaRPr lang="en-US" baseline="0" dirty="0" smtClean="0"/>
          </a:p>
          <a:p>
            <a:r>
              <a:rPr lang="en-US" dirty="0" smtClean="0"/>
              <a:t>EHRs are filled with</a:t>
            </a:r>
            <a:r>
              <a:rPr lang="en-US" baseline="0" dirty="0" smtClean="0"/>
              <a:t> inaccurate, non-standard, and just made up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ETL processes can suffer from incompleteness and general data model errors.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Hang on to this for a second!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532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Familiarity</a:t>
            </a:r>
            <a:r>
              <a:rPr lang="en-US" baseline="0" dirty="0" smtClean="0"/>
              <a:t> check: Version control systems? Heard of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/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?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users?</a:t>
            </a:r>
          </a:p>
          <a:p>
            <a:endParaRPr lang="en-US" baseline="0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was developed by Linus Torvalds, the “father</a:t>
            </a:r>
            <a:r>
              <a:rPr lang="en-US" baseline="0" dirty="0" smtClean="0"/>
              <a:t> of Linux”, to manage the Linux kernel.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is a recent social web collaboration tool built around it.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PEDSnet</a:t>
            </a:r>
            <a:r>
              <a:rPr lang="en-US" baseline="0" dirty="0" smtClean="0"/>
              <a:t> uses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to collaborate (private for now). Email and web notifications. “Feed view” and many other angles.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79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Teams</a:t>
            </a:r>
            <a:r>
              <a:rPr lang="en-US" baseline="0" dirty="0" smtClean="0"/>
              <a:t> for permission control.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Repos are focused code/doc packages: 8 for sites, others for query distribution and various operations and documentation.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Lines of code not measured b/c XML and false church of LOC.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689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Opened</a:t>
            </a:r>
            <a:r>
              <a:rPr lang="en-US" baseline="0" dirty="0" smtClean="0"/>
              <a:t> an issue, authored a comment, closed an issue, authored a commit in that week.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Periodic peaks, general increase.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Represents all levels of management and developers. Michael Kahn and 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1BFD4-DB69-2F46-8A48-98A4E015F5B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57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7357072" y="6486832"/>
            <a:ext cx="1329728" cy="23464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0A24A0F-17E7-D24E-9445-F516DAD191B9}" type="datetimeFigureOut">
              <a:rPr lang="en-US" smtClean="0"/>
              <a:pPr/>
              <a:t>3/26/15</a:t>
            </a:fld>
            <a:r>
              <a:rPr lang="en-US" dirty="0" smtClean="0"/>
              <a:t>	</a:t>
            </a:r>
            <a:fld id="{055A4C18-3D7F-4C40-9EBF-960943B7A4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357072" y="6486832"/>
            <a:ext cx="1329728" cy="23464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0A24A0F-17E7-D24E-9445-F516DAD191B9}" type="datetimeFigureOut">
              <a:rPr lang="en-US" smtClean="0"/>
              <a:pPr/>
              <a:t>3/26/15</a:t>
            </a:fld>
            <a:r>
              <a:rPr lang="en-US" dirty="0" smtClean="0"/>
              <a:t>	</a:t>
            </a:r>
            <a:fld id="{055A4C18-3D7F-4C40-9EBF-960943B7A4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7072" y="6486832"/>
            <a:ext cx="1329728" cy="23464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0A24A0F-17E7-D24E-9445-F516DAD191B9}" type="datetimeFigureOut">
              <a:rPr lang="en-US" smtClean="0"/>
              <a:pPr/>
              <a:t>3/26/15</a:t>
            </a:fld>
            <a:r>
              <a:rPr lang="en-US" dirty="0" smtClean="0"/>
              <a:t>	</a:t>
            </a:r>
            <a:fld id="{055A4C18-3D7F-4C40-9EBF-960943B7A4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357072" y="6486832"/>
            <a:ext cx="1329728" cy="23464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0A24A0F-17E7-D24E-9445-F516DAD191B9}" type="datetimeFigureOut">
              <a:rPr lang="en-US" smtClean="0"/>
              <a:pPr/>
              <a:t>3/26/15</a:t>
            </a:fld>
            <a:r>
              <a:rPr lang="en-US" dirty="0" smtClean="0"/>
              <a:t>	</a:t>
            </a:r>
            <a:fld id="{055A4C18-3D7F-4C40-9EBF-960943B7A4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357072" y="6486832"/>
            <a:ext cx="1329728" cy="23464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0A24A0F-17E7-D24E-9445-F516DAD191B9}" type="datetimeFigureOut">
              <a:rPr lang="en-US" smtClean="0"/>
              <a:pPr/>
              <a:t>3/26/15</a:t>
            </a:fld>
            <a:r>
              <a:rPr lang="en-US" dirty="0" smtClean="0"/>
              <a:t>	</a:t>
            </a:r>
            <a:fld id="{055A4C18-3D7F-4C40-9EBF-960943B7A4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357072" y="6486832"/>
            <a:ext cx="1329728" cy="23464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0A24A0F-17E7-D24E-9445-F516DAD191B9}" type="datetimeFigureOut">
              <a:rPr lang="en-US" smtClean="0"/>
              <a:pPr/>
              <a:t>3/26/15</a:t>
            </a:fld>
            <a:r>
              <a:rPr lang="en-US" dirty="0" smtClean="0"/>
              <a:t>	</a:t>
            </a:r>
            <a:fld id="{055A4C18-3D7F-4C40-9EBF-960943B7A4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357072" y="6486832"/>
            <a:ext cx="1329728" cy="23464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0A24A0F-17E7-D24E-9445-F516DAD191B9}" type="datetimeFigureOut">
              <a:rPr lang="en-US" smtClean="0"/>
              <a:pPr/>
              <a:t>3/26/15</a:t>
            </a:fld>
            <a:r>
              <a:rPr lang="en-US" dirty="0" smtClean="0"/>
              <a:t>	</a:t>
            </a:r>
            <a:fld id="{055A4C18-3D7F-4C40-9EBF-960943B7A4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357072" y="6486832"/>
            <a:ext cx="1329728" cy="23464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0A24A0F-17E7-D24E-9445-F516DAD191B9}" type="datetimeFigureOut">
              <a:rPr lang="en-US" smtClean="0"/>
              <a:pPr/>
              <a:t>3/26/15</a:t>
            </a:fld>
            <a:r>
              <a:rPr lang="en-US" dirty="0" smtClean="0"/>
              <a:t>	</a:t>
            </a:r>
            <a:fld id="{055A4C18-3D7F-4C40-9EBF-960943B7A4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7357072" y="6486832"/>
            <a:ext cx="1329728" cy="23464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0A24A0F-17E7-D24E-9445-F516DAD191B9}" type="datetimeFigureOut">
              <a:rPr lang="en-US" smtClean="0"/>
              <a:pPr/>
              <a:t>3/26/15</a:t>
            </a:fld>
            <a:r>
              <a:rPr lang="en-US" dirty="0" smtClean="0"/>
              <a:t>	</a:t>
            </a:r>
            <a:fld id="{055A4C18-3D7F-4C40-9EBF-960943B7A4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7357072" y="6486832"/>
            <a:ext cx="1329728" cy="23464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0A24A0F-17E7-D24E-9445-F516DAD191B9}" type="datetimeFigureOut">
              <a:rPr lang="en-US" smtClean="0"/>
              <a:pPr/>
              <a:t>3/26/15</a:t>
            </a:fld>
            <a:r>
              <a:rPr lang="en-US" dirty="0" smtClean="0"/>
              <a:t>	</a:t>
            </a:r>
            <a:fld id="{055A4C18-3D7F-4C40-9EBF-960943B7A4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7357072" y="6486832"/>
            <a:ext cx="1329728" cy="23464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0A24A0F-17E7-D24E-9445-F516DAD191B9}" type="datetimeFigureOut">
              <a:rPr lang="en-US" smtClean="0"/>
              <a:pPr/>
              <a:t>3/26/15</a:t>
            </a:fld>
            <a:r>
              <a:rPr lang="en-US" dirty="0" smtClean="0"/>
              <a:t>	</a:t>
            </a:r>
            <a:fld id="{055A4C18-3D7F-4C40-9EBF-960943B7A4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7162" y="274638"/>
            <a:ext cx="708963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357072" y="6486832"/>
            <a:ext cx="1329728" cy="23464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0A24A0F-17E7-D24E-9445-F516DAD191B9}" type="datetimeFigureOut">
              <a:rPr lang="en-US" smtClean="0"/>
              <a:pPr/>
              <a:t>3/26/15</a:t>
            </a:fld>
            <a:r>
              <a:rPr lang="en-US" dirty="0" smtClean="0"/>
              <a:t>	</a:t>
            </a:r>
            <a:fld id="{055A4C18-3D7F-4C40-9EBF-960943B7A49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cbmi_hdr_bg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709" y="0"/>
            <a:ext cx="1904165" cy="1417638"/>
          </a:xfrm>
          <a:prstGeom prst="rect">
            <a:avLst/>
          </a:prstGeom>
        </p:spPr>
      </p:pic>
      <p:pic>
        <p:nvPicPr>
          <p:cNvPr id="5" name="Picture 4" descr="CHOP_Logo_Line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48" y="6467475"/>
            <a:ext cx="3721100" cy="254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1F497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charset="2"/>
        <a:buChar char="§"/>
        <a:defRPr sz="3200" kern="1200">
          <a:solidFill>
            <a:srgbClr val="1F497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charset="2"/>
        <a:buChar char="§"/>
        <a:defRPr sz="2800" kern="1200">
          <a:solidFill>
            <a:srgbClr val="1F497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charset="2"/>
        <a:buChar char="§"/>
        <a:defRPr sz="2400" kern="1200">
          <a:solidFill>
            <a:srgbClr val="1F497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charset="2"/>
        <a:buChar char="§"/>
        <a:defRPr sz="2000" kern="1200">
          <a:solidFill>
            <a:srgbClr val="1F497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charset="2"/>
        <a:buChar char="§"/>
        <a:defRPr sz="2000" kern="1200">
          <a:solidFill>
            <a:srgbClr val="1F497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Promoting Data Quality in </a:t>
            </a:r>
            <a:r>
              <a:rPr lang="en-US" b="1" dirty="0" smtClean="0"/>
              <a:t>PEDSnet </a:t>
            </a:r>
            <a:r>
              <a:rPr lang="en-US" b="1" dirty="0"/>
              <a:t>Using GitHub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Aaron N. </a:t>
            </a:r>
            <a:r>
              <a:rPr lang="en-US" b="1" dirty="0" smtClean="0"/>
              <a:t>Browne, </a:t>
            </a:r>
            <a:r>
              <a:rPr lang="en-US" b="1" dirty="0"/>
              <a:t>Jeffrey W. </a:t>
            </a:r>
            <a:r>
              <a:rPr lang="en-US" b="1" dirty="0" smtClean="0"/>
              <a:t>Pennington, </a:t>
            </a:r>
            <a:r>
              <a:rPr lang="en-US" b="1" dirty="0"/>
              <a:t>L. Charles Bailey, MD, </a:t>
            </a:r>
            <a:r>
              <a:rPr lang="en-US" b="1" dirty="0" smtClean="0"/>
              <a:t>PhD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pic>
        <p:nvPicPr>
          <p:cNvPr id="4" name="Content Placeholder 3" descr="issues_activity_fi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3" r="-10303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2819400"/>
            <a:ext cx="7670800" cy="120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79700"/>
            <a:ext cx="9144000" cy="14772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00" y="4025900"/>
            <a:ext cx="1955800" cy="152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641600"/>
            <a:ext cx="9144000" cy="15639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2857500"/>
            <a:ext cx="80899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16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Commits</a:t>
            </a:r>
            <a:endParaRPr lang="en-US" dirty="0"/>
          </a:p>
        </p:txBody>
      </p:sp>
      <p:pic>
        <p:nvPicPr>
          <p:cNvPr id="4" name="Content Placeholder 3" descr="commit_activity_fi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3" r="-10303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95" y="1417638"/>
            <a:ext cx="8225005" cy="48006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08" y="1215469"/>
            <a:ext cx="8212892" cy="523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56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90" y="1668311"/>
            <a:ext cx="8322109" cy="44525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49" y="1417638"/>
            <a:ext cx="8308550" cy="4934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93" y="1417638"/>
            <a:ext cx="7546838" cy="491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40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q</a:t>
            </a:r>
            <a:r>
              <a:rPr lang="en-US" dirty="0" smtClean="0"/>
              <a:t>uality results:</a:t>
            </a:r>
          </a:p>
          <a:p>
            <a:pPr lvl="1"/>
            <a:r>
              <a:rPr lang="en-US" dirty="0" smtClean="0"/>
              <a:t>Early distribution and debugging of DQ tools</a:t>
            </a:r>
          </a:p>
          <a:p>
            <a:pPr lvl="1"/>
            <a:r>
              <a:rPr lang="en-US" dirty="0" smtClean="0"/>
              <a:t>Early and often code reviews</a:t>
            </a:r>
          </a:p>
          <a:p>
            <a:pPr lvl="1"/>
            <a:r>
              <a:rPr lang="en-US" dirty="0" smtClean="0"/>
              <a:t>Convention discussion and </a:t>
            </a:r>
            <a:r>
              <a:rPr lang="en-US" dirty="0" smtClean="0"/>
              <a:t>distribution</a:t>
            </a:r>
          </a:p>
          <a:p>
            <a:pPr lvl="1"/>
            <a:r>
              <a:rPr lang="en-US" dirty="0" smtClean="0"/>
              <a:t>Transparency!</a:t>
            </a:r>
            <a:endParaRPr lang="en-US" dirty="0" smtClean="0"/>
          </a:p>
          <a:p>
            <a:r>
              <a:rPr lang="en-US" dirty="0" smtClean="0"/>
              <a:t>Future work:</a:t>
            </a:r>
          </a:p>
          <a:p>
            <a:pPr lvl="1"/>
            <a:r>
              <a:rPr lang="en-US" dirty="0" smtClean="0"/>
              <a:t>Re-use </a:t>
            </a:r>
            <a:r>
              <a:rPr lang="en-US" dirty="0" err="1" smtClean="0"/>
              <a:t>GitHub</a:t>
            </a:r>
            <a:r>
              <a:rPr lang="en-US" dirty="0" smtClean="0"/>
              <a:t> data for end-user trust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6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2224" y="5882464"/>
            <a:ext cx="483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supported by PCORI Contract CDRN-1306-</a:t>
            </a:r>
            <a:r>
              <a:rPr lang="en-US" dirty="0" smtClean="0"/>
              <a:t>01556</a:t>
            </a:r>
            <a:endParaRPr lang="en-US" dirty="0"/>
          </a:p>
        </p:txBody>
      </p:sp>
      <p:pic>
        <p:nvPicPr>
          <p:cNvPr id="6" name="Picture 5" descr="IMG_114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64" y="1417638"/>
            <a:ext cx="5752073" cy="431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3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Disclosures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Nothing to disclose.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93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</a:t>
            </a:r>
            <a:r>
              <a:rPr lang="en-US" dirty="0" err="1" smtClean="0"/>
              <a:t>PEDSnet</a:t>
            </a:r>
            <a:r>
              <a:rPr lang="en-US" dirty="0" smtClean="0"/>
              <a:t> EHR data collaboration</a:t>
            </a:r>
          </a:p>
          <a:p>
            <a:r>
              <a:rPr lang="en-US" dirty="0" smtClean="0"/>
              <a:t>Highlight potential data quality issues</a:t>
            </a:r>
            <a:endParaRPr lang="en-US" dirty="0"/>
          </a:p>
          <a:p>
            <a:r>
              <a:rPr lang="en-US" dirty="0" smtClean="0"/>
              <a:t>Introduce </a:t>
            </a:r>
            <a:r>
              <a:rPr lang="en-US" dirty="0" err="1" smtClean="0"/>
              <a:t>GitHub</a:t>
            </a:r>
            <a:r>
              <a:rPr lang="en-US" dirty="0" smtClean="0"/>
              <a:t> platform</a:t>
            </a:r>
          </a:p>
          <a:p>
            <a:r>
              <a:rPr lang="en-US" dirty="0" smtClean="0"/>
              <a:t>Report on </a:t>
            </a:r>
            <a:r>
              <a:rPr lang="en-US" dirty="0" err="1" smtClean="0"/>
              <a:t>GitHub</a:t>
            </a:r>
            <a:r>
              <a:rPr lang="en-US" dirty="0" smtClean="0"/>
              <a:t> usage in </a:t>
            </a:r>
            <a:r>
              <a:rPr lang="en-US" dirty="0" err="1" smtClean="0"/>
              <a:t>PEDSnet</a:t>
            </a:r>
            <a:endParaRPr lang="en-US" dirty="0" smtClean="0"/>
          </a:p>
          <a:p>
            <a:pPr lvl="1"/>
            <a:r>
              <a:rPr lang="en-US" dirty="0" smtClean="0"/>
              <a:t>Data Quality improvement?</a:t>
            </a:r>
          </a:p>
          <a:p>
            <a:r>
              <a:rPr lang="en-US" dirty="0" smtClean="0"/>
              <a:t>Future directions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93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6956" b="-6683"/>
          <a:stretch/>
        </p:blipFill>
        <p:spPr>
          <a:xfrm>
            <a:off x="457200" y="1314400"/>
            <a:ext cx="8229600" cy="1078082"/>
          </a:xfrm>
        </p:spPr>
      </p:pic>
      <p:pic>
        <p:nvPicPr>
          <p:cNvPr id="6" name="Picture 5" descr="j017884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205" y="3734255"/>
            <a:ext cx="3657600" cy="24262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897" y="4676332"/>
            <a:ext cx="1406485" cy="10548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897" y="1314400"/>
            <a:ext cx="1406485" cy="10548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396" y="4148900"/>
            <a:ext cx="1406485" cy="10548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956" y="4148900"/>
            <a:ext cx="1406485" cy="105486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767" y="2531357"/>
            <a:ext cx="6999202" cy="824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720" y="2943731"/>
            <a:ext cx="1406485" cy="10548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199" y="2943731"/>
            <a:ext cx="1406485" cy="10548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956" y="1841832"/>
            <a:ext cx="1406485" cy="10548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396" y="1841832"/>
            <a:ext cx="1406485" cy="1054864"/>
          </a:xfrm>
          <a:prstGeom prst="rect">
            <a:avLst/>
          </a:prstGeom>
        </p:spPr>
      </p:pic>
      <p:pic>
        <p:nvPicPr>
          <p:cNvPr id="22" name="Picture 21" descr="rbrb_27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03" y="1314400"/>
            <a:ext cx="1235034" cy="1424337"/>
          </a:xfrm>
          <a:prstGeom prst="rect">
            <a:avLst/>
          </a:prstGeom>
        </p:spPr>
      </p:pic>
      <p:pic>
        <p:nvPicPr>
          <p:cNvPr id="23" name="Picture 22" descr="rbrb_27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20" y="3022086"/>
            <a:ext cx="1235034" cy="1424337"/>
          </a:xfrm>
          <a:prstGeom prst="rect">
            <a:avLst/>
          </a:prstGeom>
        </p:spPr>
      </p:pic>
      <p:pic>
        <p:nvPicPr>
          <p:cNvPr id="24" name="Picture 23" descr="rbrb_27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754" y="417523"/>
            <a:ext cx="1235034" cy="1424337"/>
          </a:xfrm>
          <a:prstGeom prst="rect">
            <a:avLst/>
          </a:prstGeom>
        </p:spPr>
      </p:pic>
      <p:pic>
        <p:nvPicPr>
          <p:cNvPr id="25" name="Picture 24" descr="rbrb_27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364" y="2184527"/>
            <a:ext cx="1235034" cy="1424337"/>
          </a:xfrm>
          <a:prstGeom prst="rect">
            <a:avLst/>
          </a:prstGeom>
        </p:spPr>
      </p:pic>
      <p:pic>
        <p:nvPicPr>
          <p:cNvPr id="26" name="Picture 25" descr="rbrb_27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865" y="417523"/>
            <a:ext cx="1235034" cy="1424337"/>
          </a:xfrm>
          <a:prstGeom prst="rect">
            <a:avLst/>
          </a:prstGeom>
        </p:spPr>
      </p:pic>
      <p:pic>
        <p:nvPicPr>
          <p:cNvPr id="27" name="Picture 26" descr="rbrb_27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07" y="2184527"/>
            <a:ext cx="1235034" cy="1424337"/>
          </a:xfrm>
          <a:prstGeom prst="rect">
            <a:avLst/>
          </a:prstGeom>
        </p:spPr>
      </p:pic>
      <p:pic>
        <p:nvPicPr>
          <p:cNvPr id="28" name="Picture 27" descr="rbrb_27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322" y="417523"/>
            <a:ext cx="1235034" cy="1424337"/>
          </a:xfrm>
          <a:prstGeom prst="rect">
            <a:avLst/>
          </a:prstGeom>
        </p:spPr>
      </p:pic>
      <p:pic>
        <p:nvPicPr>
          <p:cNvPr id="29" name="Picture 28" descr="rbrb_27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73" y="3356104"/>
            <a:ext cx="1235034" cy="1424337"/>
          </a:xfrm>
          <a:prstGeom prst="rect">
            <a:avLst/>
          </a:prstGeom>
        </p:spPr>
      </p:pic>
      <p:pic>
        <p:nvPicPr>
          <p:cNvPr id="30" name="Picture 29" descr="rbrb_27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493" y="2943731"/>
            <a:ext cx="1235034" cy="1424337"/>
          </a:xfrm>
          <a:prstGeom prst="rect">
            <a:avLst/>
          </a:prstGeom>
        </p:spPr>
      </p:pic>
      <p:pic>
        <p:nvPicPr>
          <p:cNvPr id="31" name="Picture 30" descr="rbrb_27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493" y="4780441"/>
            <a:ext cx="1235034" cy="1424337"/>
          </a:xfrm>
          <a:prstGeom prst="rect">
            <a:avLst/>
          </a:prstGeom>
        </p:spPr>
      </p:pic>
      <p:pic>
        <p:nvPicPr>
          <p:cNvPr id="32" name="Picture 31" descr="rbrb_27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07" y="4290919"/>
            <a:ext cx="1235034" cy="1424337"/>
          </a:xfrm>
          <a:prstGeom prst="rect">
            <a:avLst/>
          </a:prstGeom>
        </p:spPr>
      </p:pic>
      <p:pic>
        <p:nvPicPr>
          <p:cNvPr id="33" name="Picture 32" descr="rbrb_27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364" y="4148900"/>
            <a:ext cx="1235034" cy="1424337"/>
          </a:xfrm>
          <a:prstGeom prst="rect">
            <a:avLst/>
          </a:prstGeom>
        </p:spPr>
      </p:pic>
      <p:pic>
        <p:nvPicPr>
          <p:cNvPr id="34" name="Picture 33" descr="rbrb_27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03" y="4676332"/>
            <a:ext cx="1235034" cy="14243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PEDSnet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2.1 million patients</a:t>
            </a:r>
          </a:p>
          <a:p>
            <a:r>
              <a:rPr lang="en-US" dirty="0" smtClean="0"/>
              <a:t>2.8% of US children</a:t>
            </a:r>
          </a:p>
          <a:p>
            <a:r>
              <a:rPr lang="en-US" dirty="0" smtClean="0"/>
              <a:t>22 state catchment area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0381" y="5732060"/>
            <a:ext cx="8872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Forrest, Christopher B., et al. “</a:t>
            </a:r>
            <a:r>
              <a:rPr lang="en-US" dirty="0" err="1">
                <a:solidFill>
                  <a:srgbClr val="1F497D"/>
                </a:solidFill>
              </a:rPr>
              <a:t>PEDSnet</a:t>
            </a:r>
            <a:r>
              <a:rPr lang="en-US" dirty="0">
                <a:solidFill>
                  <a:srgbClr val="1F497D"/>
                </a:solidFill>
              </a:rPr>
              <a:t>: a National Pediatric Learning Health System.“ Journal of the American Medical Informatics Association (2014): amiajnl-2014.</a:t>
            </a:r>
          </a:p>
        </p:txBody>
      </p:sp>
    </p:spTree>
    <p:extLst>
      <p:ext uri="{BB962C8B-B14F-4D97-AF65-F5344CB8AC3E}">
        <p14:creationId xmlns:p14="http://schemas.microsoft.com/office/powerpoint/2010/main" val="2439393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EHR-inherent issues:</a:t>
            </a:r>
          </a:p>
          <a:p>
            <a:pPr lvl="1"/>
            <a:r>
              <a:rPr lang="en-US" dirty="0" smtClean="0"/>
              <a:t>Accuracy</a:t>
            </a:r>
          </a:p>
          <a:p>
            <a:pPr lvl="1"/>
            <a:r>
              <a:rPr lang="en-US" dirty="0" smtClean="0"/>
              <a:t>Objectivity</a:t>
            </a:r>
          </a:p>
          <a:p>
            <a:pPr lvl="1"/>
            <a:r>
              <a:rPr lang="en-US" dirty="0" smtClean="0"/>
              <a:t>Believability</a:t>
            </a:r>
          </a:p>
          <a:p>
            <a:r>
              <a:rPr lang="en-US" dirty="0" smtClean="0"/>
              <a:t>Extraction and transformation issues:</a:t>
            </a:r>
          </a:p>
          <a:p>
            <a:pPr lvl="1"/>
            <a:r>
              <a:rPr lang="en-US" dirty="0" smtClean="0"/>
              <a:t>Completeness</a:t>
            </a:r>
          </a:p>
          <a:p>
            <a:pPr lvl="1"/>
            <a:r>
              <a:rPr lang="en-US" dirty="0" err="1" smtClean="0"/>
              <a:t>Mis</a:t>
            </a:r>
            <a:r>
              <a:rPr lang="en-US" dirty="0" smtClean="0"/>
              <a:t>-representation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381" y="5732060"/>
            <a:ext cx="8872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Kahn, Michael G., et al. “A pragmatic framework for single-site and multisite data quality assessment in electronic health record-based clinical research.” Medical care 50 (2012).</a:t>
            </a:r>
          </a:p>
        </p:txBody>
      </p:sp>
    </p:spTree>
    <p:extLst>
      <p:ext uri="{BB962C8B-B14F-4D97-AF65-F5344CB8AC3E}">
        <p14:creationId xmlns:p14="http://schemas.microsoft.com/office/powerpoint/2010/main" val="2439393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2844800"/>
            <a:ext cx="2794000" cy="11684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rcRect l="-40915" r="-40915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pic>
        <p:nvPicPr>
          <p:cNvPr id="7" name="Picture 6" descr="pedsnet-github-homepag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76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3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PEDSnet</a:t>
            </a:r>
            <a:r>
              <a:rPr lang="en-US" dirty="0" smtClean="0"/>
              <a:t> on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71 members</a:t>
            </a:r>
          </a:p>
          <a:p>
            <a:r>
              <a:rPr lang="en-US" dirty="0" smtClean="0"/>
              <a:t>11 teams</a:t>
            </a:r>
          </a:p>
          <a:p>
            <a:r>
              <a:rPr lang="en-US" dirty="0" smtClean="0"/>
              <a:t>20 repositories</a:t>
            </a:r>
          </a:p>
          <a:p>
            <a:r>
              <a:rPr lang="en-US" dirty="0" smtClean="0"/>
              <a:t>Workflow:</a:t>
            </a:r>
          </a:p>
          <a:p>
            <a:pPr lvl="1"/>
            <a:r>
              <a:rPr lang="en-US" dirty="0" smtClean="0"/>
              <a:t>Issues</a:t>
            </a:r>
          </a:p>
          <a:p>
            <a:pPr lvl="1"/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Commits</a:t>
            </a:r>
          </a:p>
          <a:p>
            <a:pPr lvl="1"/>
            <a:r>
              <a:rPr lang="en-US" dirty="0" smtClean="0"/>
              <a:t>Pull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93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Contributors</a:t>
            </a:r>
            <a:endParaRPr lang="en-US" dirty="0"/>
          </a:p>
        </p:txBody>
      </p:sp>
      <p:pic>
        <p:nvPicPr>
          <p:cNvPr id="4" name="Content Placeholder 3" descr="contributors_activity_fi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3" r="-10303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315" y="2819400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6464" y="28194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16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679</Words>
  <Application>Microsoft Macintosh PowerPoint</Application>
  <PresentationFormat>On-screen Show (4:3)</PresentationFormat>
  <Paragraphs>114</Paragraphs>
  <Slides>14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Promoting Data Quality in PEDSnet Using GitHub </vt:lpstr>
      <vt:lpstr>Disclosures</vt:lpstr>
      <vt:lpstr>Objectives</vt:lpstr>
      <vt:lpstr>PowerPoint Presentation</vt:lpstr>
      <vt:lpstr>PEDSnet</vt:lpstr>
      <vt:lpstr>Data Quality</vt:lpstr>
      <vt:lpstr>PowerPoint Presentation</vt:lpstr>
      <vt:lpstr>PEDSnet on GitHub</vt:lpstr>
      <vt:lpstr>Contributors</vt:lpstr>
      <vt:lpstr>Issues</vt:lpstr>
      <vt:lpstr>Commits</vt:lpstr>
      <vt:lpstr>Workflow Example</vt:lpstr>
      <vt:lpstr>Conclusions</vt:lpstr>
      <vt:lpstr>Questions?</vt:lpstr>
    </vt:vector>
  </TitlesOfParts>
  <Company>Childrens Hospital of Philadelphia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title here</dc:title>
  <dc:creator>Children's Hospital of Phila</dc:creator>
  <cp:lastModifiedBy>Browne, Aaron N</cp:lastModifiedBy>
  <cp:revision>37</cp:revision>
  <dcterms:created xsi:type="dcterms:W3CDTF">2011-10-13T13:53:04Z</dcterms:created>
  <dcterms:modified xsi:type="dcterms:W3CDTF">2015-03-26T17:39:15Z</dcterms:modified>
</cp:coreProperties>
</file>